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63" r:id="rId6"/>
    <p:sldId id="362" r:id="rId7"/>
    <p:sldId id="360" r:id="rId8"/>
    <p:sldId id="261" r:id="rId9"/>
    <p:sldId id="358" r:id="rId10"/>
    <p:sldId id="359" r:id="rId11"/>
    <p:sldId id="364" r:id="rId12"/>
  </p:sldIdLst>
  <p:sldSz cx="12192000" cy="6858000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A86"/>
    <a:srgbClr val="4CA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A3EAF-376D-4467-92A4-71C25B4AF4F2}" v="103" dt="2023-09-13T08:10:29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0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oepe.sharepoint.com/sites/VPE20/Freigegebene%20Dokumente/03_Marketing/Kampagnen/Konjunktur_Kampagne_Herbst2023/Statistike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oepe.sharepoint.com/sites/VPE20/Freigegebene%20Dokumente/03_Marketing/Kampagnen/Konjunktur_Kampagne_Herbst2023/Statistike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voepe.sharepoint.com/sites/VPE20/Freigegebene%20Dokumente/03_Marketing/Kampagnen/Konjunktur_Kampagne_Herbst2023/MG-Umfrage/2023-09-11-Auswertung%20von%20Umfrage%20Mitgliederbefragung_Herbstkampagne-2023%20(alle%20Teilnehmer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oepe.sharepoint.com/sites/VPE20/Freigegebene%20Dokumente/03_Marketing/Kampagnen/Konjunktur_Kampagne_Herbst2023/MG-Umfrage/2023-09-11-Auswertung%20von%20Umfrage%20Mitgliederbefragung_Herbstkampagne-2023%20(alle%20Teilnehmer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oepe.sharepoint.com/sites/VPE20/Freigegebene%20Dokumente/03_Marketing/Kampagnen/Konjunktur_Kampagne_Herbst2023/MG-Umfrage/2023-09-11-Auswertung%20von%20Umfrage%20Mitgliederbefragung_Herbstkampagne-2023%20(alle%20Teilnehmer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6682125899311"/>
          <c:y val="0.14752321981424149"/>
          <c:w val="0.82802109055894635"/>
          <c:h val="0.58373320981936083"/>
        </c:manualLayout>
      </c:layout>
      <c:lineChart>
        <c:grouping val="standard"/>
        <c:varyColors val="0"/>
        <c:ser>
          <c:idx val="0"/>
          <c:order val="0"/>
          <c:tx>
            <c:strRef>
              <c:f>[Statistiken.xlsx]Auswertung!$A$3</c:f>
              <c:strCache>
                <c:ptCount val="1"/>
                <c:pt idx="0">
                  <c:v>Baubewilligte Wohnungen Österreich (2023 Schätzung Basis Q1)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[Statistiken.xlsx]Auswertung!$C$1:$I$1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&gt;2025</c:v>
                </c:pt>
              </c:strCache>
            </c:strRef>
          </c:cat>
          <c:val>
            <c:numRef>
              <c:f>[Statistiken.xlsx]Auswertung!$C$3:$I$3</c:f>
              <c:numCache>
                <c:formatCode>#,##0</c:formatCode>
                <c:ptCount val="7"/>
                <c:pt idx="0">
                  <c:v>44226</c:v>
                </c:pt>
                <c:pt idx="1">
                  <c:v>39107</c:v>
                </c:pt>
                <c:pt idx="2">
                  <c:v>29662</c:v>
                </c:pt>
                <c:pt idx="3">
                  <c:v>15260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D1-4EEF-862A-9BF81923949E}"/>
            </c:ext>
          </c:extLst>
        </c:ser>
        <c:ser>
          <c:idx val="1"/>
          <c:order val="1"/>
          <c:tx>
            <c:strRef>
              <c:f>[Statistiken.xlsx]Auswertung!$A$4</c:f>
              <c:strCache>
                <c:ptCount val="1"/>
                <c:pt idx="0">
                  <c:v>Baubewilligte Wohnungen Wien (2023 Schätzung Basis Q1)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strRef>
              <c:f>[Statistiken.xlsx]Auswertung!$C$1:$I$1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&gt;2025</c:v>
                </c:pt>
              </c:strCache>
            </c:strRef>
          </c:cat>
          <c:val>
            <c:numRef>
              <c:f>[Statistiken.xlsx]Auswertung!$C$4:$I$4</c:f>
              <c:numCache>
                <c:formatCode>#,##0</c:formatCode>
                <c:ptCount val="7"/>
                <c:pt idx="0">
                  <c:v>15490</c:v>
                </c:pt>
                <c:pt idx="1">
                  <c:v>13754</c:v>
                </c:pt>
                <c:pt idx="2">
                  <c:v>12093</c:v>
                </c:pt>
                <c:pt idx="3">
                  <c:v>5481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D1-4EEF-862A-9BF81923949E}"/>
            </c:ext>
          </c:extLst>
        </c:ser>
        <c:ser>
          <c:idx val="2"/>
          <c:order val="2"/>
          <c:tx>
            <c:strRef>
              <c:f>[Statistiken.xlsx]Auswertung!$A$6</c:f>
              <c:strCache>
                <c:ptCount val="1"/>
                <c:pt idx="0">
                  <c:v>Wohneinheiten Pipeline Österreich</c:v>
                </c:pt>
              </c:strCache>
            </c:strRef>
          </c:tx>
          <c:spPr>
            <a:ln w="38100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[Statistiken.xlsx]Auswertung!$C$1:$I$1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&gt;2025</c:v>
                </c:pt>
              </c:strCache>
            </c:strRef>
          </c:cat>
          <c:val>
            <c:numRef>
              <c:f>[Statistiken.xlsx]Auswertung!$C$6:$I$6</c:f>
              <c:numCache>
                <c:formatCode>#,##0</c:formatCode>
                <c:ptCount val="7"/>
                <c:pt idx="0">
                  <c:v>43430</c:v>
                </c:pt>
                <c:pt idx="1">
                  <c:v>43950</c:v>
                </c:pt>
                <c:pt idx="2">
                  <c:v>45700</c:v>
                </c:pt>
                <c:pt idx="3">
                  <c:v>49190</c:v>
                </c:pt>
                <c:pt idx="4">
                  <c:v>42400</c:v>
                </c:pt>
                <c:pt idx="5">
                  <c:v>33800</c:v>
                </c:pt>
                <c:pt idx="6">
                  <c:v>26500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D1-4EEF-862A-9BF81923949E}"/>
            </c:ext>
          </c:extLst>
        </c:ser>
        <c:ser>
          <c:idx val="3"/>
          <c:order val="3"/>
          <c:tx>
            <c:strRef>
              <c:f>[Statistiken.xlsx]Auswertung!$A$7</c:f>
              <c:strCache>
                <c:ptCount val="1"/>
                <c:pt idx="0">
                  <c:v>Wohneinheiten Pipeline Wien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[Statistiken.xlsx]Auswertung!$C$1:$I$1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&gt;2025</c:v>
                </c:pt>
              </c:strCache>
            </c:strRef>
          </c:cat>
          <c:val>
            <c:numRef>
              <c:f>[Statistiken.xlsx]Auswertung!$C$7:$I$7</c:f>
              <c:numCache>
                <c:formatCode>#,##0</c:formatCode>
                <c:ptCount val="7"/>
                <c:pt idx="0">
                  <c:v>17760</c:v>
                </c:pt>
                <c:pt idx="1">
                  <c:v>15990</c:v>
                </c:pt>
                <c:pt idx="2">
                  <c:v>16770</c:v>
                </c:pt>
                <c:pt idx="3">
                  <c:v>19510</c:v>
                </c:pt>
                <c:pt idx="4">
                  <c:v>16230</c:v>
                </c:pt>
                <c:pt idx="5">
                  <c:v>14100</c:v>
                </c:pt>
                <c:pt idx="6">
                  <c:v>11200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D1-4EEF-862A-9BF819239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244400"/>
        <c:axId val="514437264"/>
      </c:lineChart>
      <c:catAx>
        <c:axId val="5182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de-DE"/>
          </a:p>
        </c:txPr>
        <c:crossAx val="514437264"/>
        <c:crosses val="autoZero"/>
        <c:auto val="1"/>
        <c:lblAlgn val="ctr"/>
        <c:lblOffset val="100"/>
        <c:noMultiLvlLbl val="0"/>
      </c:catAx>
      <c:valAx>
        <c:axId val="51443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de-DE"/>
          </a:p>
        </c:txPr>
        <c:crossAx val="51824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03447793877841E-2"/>
          <c:y val="0.79228858389605328"/>
          <c:w val="0.82458354687912527"/>
          <c:h val="0.18294361424636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erriweather Sans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Merriweather Sans" pitchFamily="2" charset="0"/>
        </a:defRPr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[Statistiken.xlsx]Arbeitslose2!$A$7</c:f>
              <c:strCache>
                <c:ptCount val="1"/>
                <c:pt idx="0">
                  <c:v>Bau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[Statistiken.xlsx]Arbeitslose2!$K$6:$AK$6</c:f>
              <c:numCache>
                <c:formatCode>mmm\-yy</c:formatCode>
                <c:ptCount val="27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  <c:pt idx="18">
                  <c:v>44896</c:v>
                </c:pt>
                <c:pt idx="19">
                  <c:v>44927</c:v>
                </c:pt>
                <c:pt idx="20">
                  <c:v>44958</c:v>
                </c:pt>
                <c:pt idx="21">
                  <c:v>44986</c:v>
                </c:pt>
                <c:pt idx="22">
                  <c:v>45017</c:v>
                </c:pt>
                <c:pt idx="23">
                  <c:v>45047</c:v>
                </c:pt>
                <c:pt idx="24">
                  <c:v>45078</c:v>
                </c:pt>
                <c:pt idx="25">
                  <c:v>45108</c:v>
                </c:pt>
                <c:pt idx="26">
                  <c:v>45139</c:v>
                </c:pt>
              </c:numCache>
            </c:numRef>
          </c:cat>
          <c:val>
            <c:numRef>
              <c:f>[Statistiken.xlsx]Arbeitslose2!$K$7:$AK$7</c:f>
              <c:numCache>
                <c:formatCode>0%</c:formatCode>
                <c:ptCount val="27"/>
                <c:pt idx="0">
                  <c:v>-0.28703162813986499</c:v>
                </c:pt>
                <c:pt idx="1">
                  <c:v>-0.23673488073982499</c:v>
                </c:pt>
                <c:pt idx="2">
                  <c:v>-0.21187755677810699</c:v>
                </c:pt>
                <c:pt idx="3">
                  <c:v>-0.21</c:v>
                </c:pt>
                <c:pt idx="4">
                  <c:v>-0.22361021251182001</c:v>
                </c:pt>
                <c:pt idx="5">
                  <c:v>-0.23831176883965099</c:v>
                </c:pt>
                <c:pt idx="6">
                  <c:v>-0.12396334239319801</c:v>
                </c:pt>
                <c:pt idx="7">
                  <c:v>-0.13871923565338301</c:v>
                </c:pt>
                <c:pt idx="8">
                  <c:v>-0.180546593281458</c:v>
                </c:pt>
                <c:pt idx="9">
                  <c:v>-0.23178671075746601</c:v>
                </c:pt>
                <c:pt idx="10">
                  <c:v>-0.21875</c:v>
                </c:pt>
                <c:pt idx="11">
                  <c:v>-0.198174564136197</c:v>
                </c:pt>
                <c:pt idx="12">
                  <c:v>-0.176449932697372</c:v>
                </c:pt>
                <c:pt idx="13">
                  <c:v>-0.13873560460652601</c:v>
                </c:pt>
                <c:pt idx="14">
                  <c:v>-9.1283336316448901E-2</c:v>
                </c:pt>
                <c:pt idx="15">
                  <c:v>-8.5662134944612306E-2</c:v>
                </c:pt>
                <c:pt idx="16">
                  <c:v>-4.0641025641025598E-2</c:v>
                </c:pt>
                <c:pt idx="17">
                  <c:v>-6.3660045587756398E-2</c:v>
                </c:pt>
                <c:pt idx="18">
                  <c:v>1.1376066506235001E-2</c:v>
                </c:pt>
                <c:pt idx="19">
                  <c:v>1.10054061644317E-2</c:v>
                </c:pt>
                <c:pt idx="20">
                  <c:v>3.8261111239780397E-2</c:v>
                </c:pt>
                <c:pt idx="21">
                  <c:v>6.1698502376468498E-2</c:v>
                </c:pt>
                <c:pt idx="22">
                  <c:v>4.5084226646248102E-2</c:v>
                </c:pt>
                <c:pt idx="23">
                  <c:v>6.3117715220502996E-2</c:v>
                </c:pt>
                <c:pt idx="24">
                  <c:v>8.56310403638431E-2</c:v>
                </c:pt>
                <c:pt idx="25">
                  <c:v>0.10014624973884</c:v>
                </c:pt>
                <c:pt idx="26">
                  <c:v>7.2221127962707604E-2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B5-48FD-B4DD-029ADE69DA90}"/>
            </c:ext>
          </c:extLst>
        </c:ser>
        <c:ser>
          <c:idx val="1"/>
          <c:order val="1"/>
          <c:tx>
            <c:strRef>
              <c:f>[Statistiken.xlsx]Arbeitslose2!$A$8</c:f>
              <c:strCache>
                <c:ptCount val="1"/>
                <c:pt idx="0">
                  <c:v>Gesamt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[Statistiken.xlsx]Arbeitslose2!$K$6:$AK$6</c:f>
              <c:numCache>
                <c:formatCode>mmm\-yy</c:formatCode>
                <c:ptCount val="27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  <c:pt idx="18">
                  <c:v>44896</c:v>
                </c:pt>
                <c:pt idx="19">
                  <c:v>44927</c:v>
                </c:pt>
                <c:pt idx="20">
                  <c:v>44958</c:v>
                </c:pt>
                <c:pt idx="21">
                  <c:v>44986</c:v>
                </c:pt>
                <c:pt idx="22">
                  <c:v>45017</c:v>
                </c:pt>
                <c:pt idx="23">
                  <c:v>45047</c:v>
                </c:pt>
                <c:pt idx="24">
                  <c:v>45078</c:v>
                </c:pt>
                <c:pt idx="25">
                  <c:v>45108</c:v>
                </c:pt>
                <c:pt idx="26">
                  <c:v>45139</c:v>
                </c:pt>
              </c:numCache>
            </c:numRef>
          </c:cat>
          <c:val>
            <c:numRef>
              <c:f>[Statistiken.xlsx]Arbeitslose2!$K$8:$AK$8</c:f>
              <c:numCache>
                <c:formatCode>0%</c:formatCode>
                <c:ptCount val="27"/>
                <c:pt idx="0">
                  <c:v>-0.30355429326415401</c:v>
                </c:pt>
                <c:pt idx="1">
                  <c:v>-0.26374719690793902</c:v>
                </c:pt>
                <c:pt idx="2">
                  <c:v>-0.230216755894841</c:v>
                </c:pt>
                <c:pt idx="3">
                  <c:v>-0.224</c:v>
                </c:pt>
                <c:pt idx="4">
                  <c:v>-0.24799941963638</c:v>
                </c:pt>
                <c:pt idx="5">
                  <c:v>-0.259731155560331</c:v>
                </c:pt>
                <c:pt idx="6">
                  <c:v>-0.26845950026322501</c:v>
                </c:pt>
                <c:pt idx="7">
                  <c:v>-0.28905686161467298</c:v>
                </c:pt>
                <c:pt idx="8">
                  <c:v>-0.30730098722601801</c:v>
                </c:pt>
                <c:pt idx="9">
                  <c:v>-0.31262236312388803</c:v>
                </c:pt>
                <c:pt idx="10">
                  <c:v>-0.28315165089959499</c:v>
                </c:pt>
                <c:pt idx="11">
                  <c:v>-0.249690812720848</c:v>
                </c:pt>
                <c:pt idx="12">
                  <c:v>-0.20755239526140501</c:v>
                </c:pt>
                <c:pt idx="13">
                  <c:v>-0.16696322762085</c:v>
                </c:pt>
                <c:pt idx="14">
                  <c:v>-0.13014667612137901</c:v>
                </c:pt>
                <c:pt idx="15">
                  <c:v>-0.118258124419684</c:v>
                </c:pt>
                <c:pt idx="16">
                  <c:v>-7.4949724318588304E-2</c:v>
                </c:pt>
                <c:pt idx="17">
                  <c:v>-0.109998617543375</c:v>
                </c:pt>
                <c:pt idx="18">
                  <c:v>-7.9170086476584703E-2</c:v>
                </c:pt>
                <c:pt idx="19">
                  <c:v>-4.7528802604548399E-2</c:v>
                </c:pt>
                <c:pt idx="20">
                  <c:v>-2.8497144008695199E-2</c:v>
                </c:pt>
                <c:pt idx="21">
                  <c:v>-9.4571944547318394E-3</c:v>
                </c:pt>
                <c:pt idx="22">
                  <c:v>1.52970501069655E-2</c:v>
                </c:pt>
                <c:pt idx="23">
                  <c:v>4.2969834074796702E-2</c:v>
                </c:pt>
                <c:pt idx="24">
                  <c:v>4.5402519789609803E-2</c:v>
                </c:pt>
                <c:pt idx="25">
                  <c:v>6.2593688823586902E-2</c:v>
                </c:pt>
                <c:pt idx="26">
                  <c:v>4.9309490440488497E-2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B5-48FD-B4DD-029ADE69D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5914287"/>
        <c:axId val="4798463"/>
      </c:lineChart>
      <c:dateAx>
        <c:axId val="192591428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de-DE"/>
          </a:p>
        </c:txPr>
        <c:crossAx val="4798463"/>
        <c:crosses val="autoZero"/>
        <c:auto val="1"/>
        <c:lblOffset val="100"/>
        <c:baseTimeUnit val="months"/>
        <c:majorUnit val="3"/>
        <c:majorTimeUnit val="months"/>
      </c:dateAx>
      <c:valAx>
        <c:axId val="479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de-DE"/>
          </a:p>
        </c:txPr>
        <c:crossAx val="192591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30393700787401"/>
          <c:y val="0.71292792466678467"/>
          <c:w val="0.14782556712988781"/>
          <c:h val="0.17632415699945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erriweather Sans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Merriweather Sans" pitchFamily="2" charset="0"/>
        </a:defRPr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'[2023-09-11-Auswertung von Umfrage Mitgliederbefragung_Herbstkampagne-2023 (alle Teilnehmer).xlsx]Frage1'!$A$14</c:f>
              <c:strCache>
                <c:ptCount val="1"/>
                <c:pt idx="0">
                  <c:v>Optionen</c:v>
                </c:pt>
              </c:strCache>
            </c:strRef>
          </c:tx>
          <c:spPr>
            <a:ln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/>
            </c:spPr>
            <c:extLst>
              <c:ext xmlns:c16="http://schemas.microsoft.com/office/drawing/2014/chart" uri="{C3380CC4-5D6E-409C-BE32-E72D297353CC}">
                <c16:uniqueId val="{00000001-44E0-4432-AF18-B8775EDA37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/>
            </c:spPr>
            <c:extLst>
              <c:ext xmlns:c16="http://schemas.microsoft.com/office/drawing/2014/chart" uri="{C3380CC4-5D6E-409C-BE32-E72D297353CC}">
                <c16:uniqueId val="{00000003-44E0-4432-AF18-B8775EDA37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/>
            </c:spPr>
            <c:extLst>
              <c:ext xmlns:c16="http://schemas.microsoft.com/office/drawing/2014/chart" uri="{C3380CC4-5D6E-409C-BE32-E72D297353CC}">
                <c16:uniqueId val="{00000005-44E0-4432-AF18-B8775EDA377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/>
            </c:spPr>
            <c:extLst>
              <c:ext xmlns:c16="http://schemas.microsoft.com/office/drawing/2014/chart" uri="{C3380CC4-5D6E-409C-BE32-E72D297353CC}">
                <c16:uniqueId val="{00000007-44E0-4432-AF18-B8775EDA377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'[2023-09-11-Auswertung von Umfrage Mitgliederbefragung_Herbstkampagne-2023 (alle Teilnehmer).xlsx]Frage1'!$A$15:$A$19</c:f>
              <c:strCache>
                <c:ptCount val="5"/>
                <c:pt idx="0">
                  <c:v>sehr positiv</c:v>
                </c:pt>
                <c:pt idx="1">
                  <c:v>eher positiv</c:v>
                </c:pt>
                <c:pt idx="2">
                  <c:v>stabil</c:v>
                </c:pt>
                <c:pt idx="3">
                  <c:v>eher negativ</c:v>
                </c:pt>
                <c:pt idx="4">
                  <c:v>sehr negativ</c:v>
                </c:pt>
              </c:strCache>
            </c:strRef>
          </c:cat>
          <c:val>
            <c:numRef>
              <c:f>'[2023-09-11-Auswertung von Umfrage Mitgliederbefragung_Herbstkampagne-2023 (alle Teilnehmer).xlsx]Frage1'!$E$15:$E$19</c:f>
              <c:numCache>
                <c:formatCode>0%</c:formatCode>
                <c:ptCount val="5"/>
                <c:pt idx="0">
                  <c:v>0</c:v>
                </c:pt>
                <c:pt idx="1">
                  <c:v>4.3499999999999997E-2</c:v>
                </c:pt>
                <c:pt idx="2">
                  <c:v>0.1739</c:v>
                </c:pt>
                <c:pt idx="3">
                  <c:v>0.60870000000000002</c:v>
                </c:pt>
                <c:pt idx="4">
                  <c:v>0.1739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E0-4432-AF18-B8775EDA37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/>
          </c:spPr>
        </c:majorGridlines>
        <c:numFmt formatCode="0%" sourceLinked="1"/>
        <c:majorTickMark val="none"/>
        <c:minorTickMark val="none"/>
        <c:tickLblPos val="nextTo"/>
        <c:spPr>
          <a:ln/>
        </c:spPr>
        <c:crossAx val="110438656"/>
        <c:crosses val="autoZero"/>
        <c:crossBetween val="between"/>
      </c:valAx>
    </c:plotArea>
    <c:plotVisOnly val="1"/>
    <c:dispBlanksAs val="gap"/>
    <c:showDLblsOverMax val="0"/>
  </c:chart>
  <c:spPr>
    <a:ln/>
  </c:spPr>
  <c:txPr>
    <a:bodyPr/>
    <a:lstStyle/>
    <a:p>
      <a:pPr>
        <a:defRPr>
          <a:solidFill>
            <a:schemeClr val="bg1"/>
          </a:solidFill>
          <a:latin typeface="Merriweather Sans" pitchFamily="2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'[2023-09-11-Auswertung von Umfrage Mitgliederbefragung_Herbstkampagne-2023 (alle Teilnehmer).xlsx]Frage4'!$M$51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9"/>
                <c:pt idx="0">
                  <c:v>Hohes Zinsniveau</c:v>
                </c:pt>
                <c:pt idx="1">
                  <c:v>Geringere Kaufkraft der Kund:innen</c:v>
                </c:pt>
                <c:pt idx="2">
                  <c:v>Strengere Kreditvergaberichtlinien</c:v>
                </c:pt>
                <c:pt idx="3">
                  <c:v>Hohe Grundstückspreise</c:v>
                </c:pt>
                <c:pt idx="4">
                  <c:v>Hohe Baupreise</c:v>
                </c:pt>
                <c:pt idx="5">
                  <c:v>Zu viel Bürokratie in Widmungs- und Bauverfahren</c:v>
                </c:pt>
                <c:pt idx="6">
                  <c:v>Neue Berichtspflichten (z.B. EU-Taxonomie)</c:v>
                </c:pt>
                <c:pt idx="7">
                  <c:v>Fachkräftemangel</c:v>
                </c:pt>
                <c:pt idx="8">
                  <c:v>Lohnkostensteigerung</c:v>
                </c:pt>
              </c:strCache>
            </c:strRef>
          </c:cat>
          <c:val>
            <c:numRef>
              <c:f>'[2023-09-11-Auswertung von Umfrage Mitgliederbefragung_Herbstkampagne-2023 (alle Teilnehmer).xlsx]Frage4'!$M$52:$M$60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637A-486A-B64D-ABA06374B0C3}"/>
            </c:ext>
          </c:extLst>
        </c:ser>
        <c:ser>
          <c:idx val="1"/>
          <c:order val="1"/>
          <c:tx>
            <c:strRef>
              <c:f>'[2023-09-11-Auswertung von Umfrage Mitgliederbefragung_Herbstkampagne-2023 (alle Teilnehmer).xlsx]Frage4'!$O$51</c:f>
              <c:strCache>
                <c:ptCount val="1"/>
                <c:pt idx="0">
                  <c:v>stark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9"/>
                <c:pt idx="0">
                  <c:v>Hohes Zinsniveau</c:v>
                </c:pt>
                <c:pt idx="1">
                  <c:v>Geringere Kaufkraft der Kund:innen</c:v>
                </c:pt>
                <c:pt idx="2">
                  <c:v>Strengere Kreditvergaberichtlinien</c:v>
                </c:pt>
                <c:pt idx="3">
                  <c:v>Hohe Grundstückspreise</c:v>
                </c:pt>
                <c:pt idx="4">
                  <c:v>Hohe Baupreise</c:v>
                </c:pt>
                <c:pt idx="5">
                  <c:v>Zu viel Bürokratie in Widmungs- und Bauverfahren</c:v>
                </c:pt>
                <c:pt idx="6">
                  <c:v>Neue Berichtspflichten (z.B. EU-Taxonomie)</c:v>
                </c:pt>
                <c:pt idx="7">
                  <c:v>Fachkräftemangel</c:v>
                </c:pt>
                <c:pt idx="8">
                  <c:v>Lohnkostensteigerung</c:v>
                </c:pt>
              </c:strCache>
            </c:strRef>
          </c:cat>
          <c:val>
            <c:numRef>
              <c:f>'[2023-09-11-Auswertung von Umfrage Mitgliederbefragung_Herbstkampagne-2023 (alle Teilnehmer).xlsx]Frage4'!$O$52:$O$60</c:f>
              <c:numCache>
                <c:formatCode>0%</c:formatCode>
                <c:ptCount val="9"/>
                <c:pt idx="0">
                  <c:v>0.26319999999999999</c:v>
                </c:pt>
                <c:pt idx="1">
                  <c:v>0.26319999999999999</c:v>
                </c:pt>
                <c:pt idx="2">
                  <c:v>0.36840000000000001</c:v>
                </c:pt>
                <c:pt idx="3">
                  <c:v>0.21049999999999999</c:v>
                </c:pt>
                <c:pt idx="4">
                  <c:v>0.26319999999999999</c:v>
                </c:pt>
                <c:pt idx="5">
                  <c:v>0.57889999999999997</c:v>
                </c:pt>
                <c:pt idx="6">
                  <c:v>5.2600000000000001E-2</c:v>
                </c:pt>
                <c:pt idx="7">
                  <c:v>0</c:v>
                </c:pt>
                <c:pt idx="8">
                  <c:v>5.2600000000000001E-2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A-486A-B64D-ABA06374B0C3}"/>
            </c:ext>
          </c:extLst>
        </c:ser>
        <c:ser>
          <c:idx val="2"/>
          <c:order val="2"/>
          <c:tx>
            <c:strRef>
              <c:f>'[2023-09-11-Auswertung von Umfrage Mitgliederbefragung_Herbstkampagne-2023 (alle Teilnehmer).xlsx]Frage4'!$P$51</c:f>
              <c:strCache>
                <c:ptCount val="1"/>
                <c:pt idx="0">
                  <c:v>deutlich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9"/>
                <c:pt idx="0">
                  <c:v>Hohes Zinsniveau</c:v>
                </c:pt>
                <c:pt idx="1">
                  <c:v>Geringere Kaufkraft der Kund:innen</c:v>
                </c:pt>
                <c:pt idx="2">
                  <c:v>Strengere Kreditvergaberichtlinien</c:v>
                </c:pt>
                <c:pt idx="3">
                  <c:v>Hohe Grundstückspreise</c:v>
                </c:pt>
                <c:pt idx="4">
                  <c:v>Hohe Baupreise</c:v>
                </c:pt>
                <c:pt idx="5">
                  <c:v>Zu viel Bürokratie in Widmungs- und Bauverfahren</c:v>
                </c:pt>
                <c:pt idx="6">
                  <c:v>Neue Berichtspflichten (z.B. EU-Taxonomie)</c:v>
                </c:pt>
                <c:pt idx="7">
                  <c:v>Fachkräftemangel</c:v>
                </c:pt>
                <c:pt idx="8">
                  <c:v>Lohnkostensteigerung</c:v>
                </c:pt>
              </c:strCache>
            </c:strRef>
          </c:cat>
          <c:val>
            <c:numRef>
              <c:f>'[2023-09-11-Auswertung von Umfrage Mitgliederbefragung_Herbstkampagne-2023 (alle Teilnehmer).xlsx]Frage4'!$P$52:$P$60</c:f>
              <c:numCache>
                <c:formatCode>0%</c:formatCode>
                <c:ptCount val="9"/>
                <c:pt idx="0">
                  <c:v>0.57889999999999997</c:v>
                </c:pt>
                <c:pt idx="1">
                  <c:v>0.26319999999999999</c:v>
                </c:pt>
                <c:pt idx="2">
                  <c:v>0.21049999999999999</c:v>
                </c:pt>
                <c:pt idx="3">
                  <c:v>0.36840000000000001</c:v>
                </c:pt>
                <c:pt idx="4">
                  <c:v>0.42109999999999997</c:v>
                </c:pt>
                <c:pt idx="5">
                  <c:v>0.31580000000000003</c:v>
                </c:pt>
                <c:pt idx="6">
                  <c:v>0.31580000000000003</c:v>
                </c:pt>
                <c:pt idx="7">
                  <c:v>5.2600000000000001E-2</c:v>
                </c:pt>
                <c:pt idx="8">
                  <c:v>0.52629999999999999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7A-486A-B64D-ABA06374B0C3}"/>
            </c:ext>
          </c:extLst>
        </c:ser>
        <c:ser>
          <c:idx val="3"/>
          <c:order val="3"/>
          <c:tx>
            <c:strRef>
              <c:f>'[2023-09-11-Auswertung von Umfrage Mitgliederbefragung_Herbstkampagne-2023 (alle Teilnehmer).xlsx]Frage4'!$Q$51</c:f>
              <c:strCache>
                <c:ptCount val="1"/>
                <c:pt idx="0">
                  <c:v>öfter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9"/>
                <c:pt idx="0">
                  <c:v>Hohes Zinsniveau</c:v>
                </c:pt>
                <c:pt idx="1">
                  <c:v>Geringere Kaufkraft der Kund:innen</c:v>
                </c:pt>
                <c:pt idx="2">
                  <c:v>Strengere Kreditvergaberichtlinien</c:v>
                </c:pt>
                <c:pt idx="3">
                  <c:v>Hohe Grundstückspreise</c:v>
                </c:pt>
                <c:pt idx="4">
                  <c:v>Hohe Baupreise</c:v>
                </c:pt>
                <c:pt idx="5">
                  <c:v>Zu viel Bürokratie in Widmungs- und Bauverfahren</c:v>
                </c:pt>
                <c:pt idx="6">
                  <c:v>Neue Berichtspflichten (z.B. EU-Taxonomie)</c:v>
                </c:pt>
                <c:pt idx="7">
                  <c:v>Fachkräftemangel</c:v>
                </c:pt>
                <c:pt idx="8">
                  <c:v>Lohnkostensteigerung</c:v>
                </c:pt>
              </c:strCache>
            </c:strRef>
          </c:cat>
          <c:val>
            <c:numRef>
              <c:f>'[2023-09-11-Auswertung von Umfrage Mitgliederbefragung_Herbstkampagne-2023 (alle Teilnehmer).xlsx]Frage4'!$Q$52:$Q$60</c:f>
              <c:numCache>
                <c:formatCode>0%</c:formatCode>
                <c:ptCount val="9"/>
                <c:pt idx="0">
                  <c:v>0.15790000000000001</c:v>
                </c:pt>
                <c:pt idx="1">
                  <c:v>0.26319999999999999</c:v>
                </c:pt>
                <c:pt idx="2">
                  <c:v>0.31580000000000003</c:v>
                </c:pt>
                <c:pt idx="3">
                  <c:v>0.15790000000000001</c:v>
                </c:pt>
                <c:pt idx="4">
                  <c:v>0.21049999999999999</c:v>
                </c:pt>
                <c:pt idx="5">
                  <c:v>5.2600000000000001E-2</c:v>
                </c:pt>
                <c:pt idx="6">
                  <c:v>0.21049999999999999</c:v>
                </c:pt>
                <c:pt idx="7">
                  <c:v>0.26319999999999999</c:v>
                </c:pt>
                <c:pt idx="8">
                  <c:v>0.15790000000000001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7A-486A-B64D-ABA06374B0C3}"/>
            </c:ext>
          </c:extLst>
        </c:ser>
        <c:ser>
          <c:idx val="4"/>
          <c:order val="4"/>
          <c:tx>
            <c:strRef>
              <c:f>'[2023-09-11-Auswertung von Umfrage Mitgliederbefragung_Herbstkampagne-2023 (alle Teilnehmer).xlsx]Frage4'!$R$51</c:f>
              <c:strCache>
                <c:ptCount val="1"/>
                <c:pt idx="0">
                  <c:v>ein wenig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9"/>
                <c:pt idx="0">
                  <c:v>Hohes Zinsniveau</c:v>
                </c:pt>
                <c:pt idx="1">
                  <c:v>Geringere Kaufkraft der Kund:innen</c:v>
                </c:pt>
                <c:pt idx="2">
                  <c:v>Strengere Kreditvergaberichtlinien</c:v>
                </c:pt>
                <c:pt idx="3">
                  <c:v>Hohe Grundstückspreise</c:v>
                </c:pt>
                <c:pt idx="4">
                  <c:v>Hohe Baupreise</c:v>
                </c:pt>
                <c:pt idx="5">
                  <c:v>Zu viel Bürokratie in Widmungs- und Bauverfahren</c:v>
                </c:pt>
                <c:pt idx="6">
                  <c:v>Neue Berichtspflichten (z.B. EU-Taxonomie)</c:v>
                </c:pt>
                <c:pt idx="7">
                  <c:v>Fachkräftemangel</c:v>
                </c:pt>
                <c:pt idx="8">
                  <c:v>Lohnkostensteigerung</c:v>
                </c:pt>
              </c:strCache>
            </c:strRef>
          </c:cat>
          <c:val>
            <c:numRef>
              <c:f>'[2023-09-11-Auswertung von Umfrage Mitgliederbefragung_Herbstkampagne-2023 (alle Teilnehmer).xlsx]Frage4'!$R$52:$R$60</c:f>
              <c:numCache>
                <c:formatCode>0%</c:formatCode>
                <c:ptCount val="9"/>
                <c:pt idx="0">
                  <c:v>0</c:v>
                </c:pt>
                <c:pt idx="1">
                  <c:v>0.1053</c:v>
                </c:pt>
                <c:pt idx="2">
                  <c:v>5.2600000000000001E-2</c:v>
                </c:pt>
                <c:pt idx="3">
                  <c:v>0.21049999999999999</c:v>
                </c:pt>
                <c:pt idx="4">
                  <c:v>0.1053</c:v>
                </c:pt>
                <c:pt idx="5">
                  <c:v>5.2600000000000001E-2</c:v>
                </c:pt>
                <c:pt idx="6">
                  <c:v>0.31580000000000003</c:v>
                </c:pt>
                <c:pt idx="7">
                  <c:v>0.52629999999999999</c:v>
                </c:pt>
                <c:pt idx="8">
                  <c:v>0.15790000000000001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7A-486A-B64D-ABA06374B0C3}"/>
            </c:ext>
          </c:extLst>
        </c:ser>
        <c:ser>
          <c:idx val="5"/>
          <c:order val="5"/>
          <c:tx>
            <c:strRef>
              <c:f>'[2023-09-11-Auswertung von Umfrage Mitgliederbefragung_Herbstkampagne-2023 (alle Teilnehmer).xlsx]Frage4'!$S$51</c:f>
              <c:strCache>
                <c:ptCount val="1"/>
                <c:pt idx="0">
                  <c:v>gar nicht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9"/>
                <c:pt idx="0">
                  <c:v>Hohes Zinsniveau</c:v>
                </c:pt>
                <c:pt idx="1">
                  <c:v>Geringere Kaufkraft der Kund:innen</c:v>
                </c:pt>
                <c:pt idx="2">
                  <c:v>Strengere Kreditvergaberichtlinien</c:v>
                </c:pt>
                <c:pt idx="3">
                  <c:v>Hohe Grundstückspreise</c:v>
                </c:pt>
                <c:pt idx="4">
                  <c:v>Hohe Baupreise</c:v>
                </c:pt>
                <c:pt idx="5">
                  <c:v>Zu viel Bürokratie in Widmungs- und Bauverfahren</c:v>
                </c:pt>
                <c:pt idx="6">
                  <c:v>Neue Berichtspflichten (z.B. EU-Taxonomie)</c:v>
                </c:pt>
                <c:pt idx="7">
                  <c:v>Fachkräftemangel</c:v>
                </c:pt>
                <c:pt idx="8">
                  <c:v>Lohnkostensteigerung</c:v>
                </c:pt>
              </c:strCache>
            </c:strRef>
          </c:cat>
          <c:val>
            <c:numRef>
              <c:f>'[2023-09-11-Auswertung von Umfrage Mitgliederbefragung_Herbstkampagne-2023 (alle Teilnehmer).xlsx]Frage4'!$S$52:$S$60</c:f>
              <c:numCache>
                <c:formatCode>0%</c:formatCode>
                <c:ptCount val="9"/>
                <c:pt idx="0">
                  <c:v>0</c:v>
                </c:pt>
                <c:pt idx="1">
                  <c:v>0.1053</c:v>
                </c:pt>
                <c:pt idx="2">
                  <c:v>5.2600000000000001E-2</c:v>
                </c:pt>
                <c:pt idx="3">
                  <c:v>5.2600000000000001E-2</c:v>
                </c:pt>
                <c:pt idx="4">
                  <c:v>0</c:v>
                </c:pt>
                <c:pt idx="5">
                  <c:v>0</c:v>
                </c:pt>
                <c:pt idx="6">
                  <c:v>0.1053</c:v>
                </c:pt>
                <c:pt idx="7">
                  <c:v>0.15790000000000001</c:v>
                </c:pt>
                <c:pt idx="8">
                  <c:v>0.1053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7A-486A-B64D-ABA06374B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301160992"/>
        <c:axId val="301158112"/>
      </c:barChart>
      <c:catAx>
        <c:axId val="301160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de-DE"/>
          </a:p>
        </c:txPr>
        <c:crossAx val="301158112"/>
        <c:crosses val="autoZero"/>
        <c:auto val="1"/>
        <c:lblAlgn val="ctr"/>
        <c:lblOffset val="100"/>
        <c:noMultiLvlLbl val="0"/>
      </c:catAx>
      <c:valAx>
        <c:axId val="30115811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de-DE"/>
          </a:p>
        </c:txPr>
        <c:crossAx val="30116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Merriweather Sans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  <a:latin typeface="Merriweather Sans" pitchFamily="2" charset="0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'[2023-09-11-Auswertung von Umfrage Mitgliederbefragung_Herbstkampagne-2023 (alle Teilnehmer).xlsx]Frage4'!$M$51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2"/>
                <c:pt idx="0">
                  <c:v>Strengere Kreditvergaberichtlinien</c:v>
                </c:pt>
                <c:pt idx="1">
                  <c:v>Zu viel Bürokratie in Widmungs- und Bauverfahren</c:v>
                </c:pt>
              </c:strCache>
              <c:extLst/>
            </c:strRef>
          </c:cat>
          <c:val>
            <c:numRef>
              <c:f>'[2023-09-11-Auswertung von Umfrage Mitgliederbefragung_Herbstkampagne-2023 (alle Teilnehmer).xlsx]Frage4'!$M$52:$M$60</c:f>
              <c:numCache>
                <c:formatCode>General</c:formatCode>
                <c:ptCount val="2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B78-482F-81B7-8F8FE002A74B}"/>
            </c:ext>
          </c:extLst>
        </c:ser>
        <c:ser>
          <c:idx val="1"/>
          <c:order val="1"/>
          <c:tx>
            <c:strRef>
              <c:f>'[2023-09-11-Auswertung von Umfrage Mitgliederbefragung_Herbstkampagne-2023 (alle Teilnehmer).xlsx]Frage4'!$O$51</c:f>
              <c:strCache>
                <c:ptCount val="1"/>
                <c:pt idx="0">
                  <c:v>stark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2"/>
                <c:pt idx="0">
                  <c:v>Strengere Kreditvergaberichtlinien</c:v>
                </c:pt>
                <c:pt idx="1">
                  <c:v>Zu viel Bürokratie in Widmungs- und Bauverfahren</c:v>
                </c:pt>
              </c:strCache>
              <c:extLst/>
            </c:strRef>
          </c:cat>
          <c:val>
            <c:numRef>
              <c:f>'[2023-09-11-Auswertung von Umfrage Mitgliederbefragung_Herbstkampagne-2023 (alle Teilnehmer).xlsx]Frage4'!$O$52:$O$60</c:f>
              <c:numCache>
                <c:formatCode>0%</c:formatCode>
                <c:ptCount val="2"/>
                <c:pt idx="0">
                  <c:v>0.36840000000000001</c:v>
                </c:pt>
                <c:pt idx="1">
                  <c:v>0.57889999999999997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B78-482F-81B7-8F8FE002A74B}"/>
            </c:ext>
          </c:extLst>
        </c:ser>
        <c:ser>
          <c:idx val="2"/>
          <c:order val="2"/>
          <c:tx>
            <c:strRef>
              <c:f>'[2023-09-11-Auswertung von Umfrage Mitgliederbefragung_Herbstkampagne-2023 (alle Teilnehmer).xlsx]Frage4'!$P$51</c:f>
              <c:strCache>
                <c:ptCount val="1"/>
                <c:pt idx="0">
                  <c:v>deutlich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2"/>
                <c:pt idx="0">
                  <c:v>Strengere Kreditvergaberichtlinien</c:v>
                </c:pt>
                <c:pt idx="1">
                  <c:v>Zu viel Bürokratie in Widmungs- und Bauverfahren</c:v>
                </c:pt>
              </c:strCache>
              <c:extLst/>
            </c:strRef>
          </c:cat>
          <c:val>
            <c:numRef>
              <c:f>'[2023-09-11-Auswertung von Umfrage Mitgliederbefragung_Herbstkampagne-2023 (alle Teilnehmer).xlsx]Frage4'!$P$52:$P$60</c:f>
              <c:numCache>
                <c:formatCode>0%</c:formatCode>
                <c:ptCount val="2"/>
                <c:pt idx="0">
                  <c:v>0.21049999999999999</c:v>
                </c:pt>
                <c:pt idx="1">
                  <c:v>0.31580000000000003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B78-482F-81B7-8F8FE002A74B}"/>
            </c:ext>
          </c:extLst>
        </c:ser>
        <c:ser>
          <c:idx val="3"/>
          <c:order val="3"/>
          <c:tx>
            <c:strRef>
              <c:f>'[2023-09-11-Auswertung von Umfrage Mitgliederbefragung_Herbstkampagne-2023 (alle Teilnehmer).xlsx]Frage4'!$Q$51</c:f>
              <c:strCache>
                <c:ptCount val="1"/>
                <c:pt idx="0">
                  <c:v>öfter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2"/>
                <c:pt idx="0">
                  <c:v>Strengere Kreditvergaberichtlinien</c:v>
                </c:pt>
                <c:pt idx="1">
                  <c:v>Zu viel Bürokratie in Widmungs- und Bauverfahren</c:v>
                </c:pt>
              </c:strCache>
              <c:extLst/>
            </c:strRef>
          </c:cat>
          <c:val>
            <c:numRef>
              <c:f>'[2023-09-11-Auswertung von Umfrage Mitgliederbefragung_Herbstkampagne-2023 (alle Teilnehmer).xlsx]Frage4'!$Q$52:$Q$60</c:f>
              <c:numCache>
                <c:formatCode>0%</c:formatCode>
                <c:ptCount val="2"/>
                <c:pt idx="0">
                  <c:v>0.31580000000000003</c:v>
                </c:pt>
                <c:pt idx="1">
                  <c:v>5.2600000000000001E-2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B78-482F-81B7-8F8FE002A74B}"/>
            </c:ext>
          </c:extLst>
        </c:ser>
        <c:ser>
          <c:idx val="4"/>
          <c:order val="4"/>
          <c:tx>
            <c:strRef>
              <c:f>'[2023-09-11-Auswertung von Umfrage Mitgliederbefragung_Herbstkampagne-2023 (alle Teilnehmer).xlsx]Frage4'!$R$51</c:f>
              <c:strCache>
                <c:ptCount val="1"/>
                <c:pt idx="0">
                  <c:v>ein wenig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2"/>
                <c:pt idx="0">
                  <c:v>Strengere Kreditvergaberichtlinien</c:v>
                </c:pt>
                <c:pt idx="1">
                  <c:v>Zu viel Bürokratie in Widmungs- und Bauverfahren</c:v>
                </c:pt>
              </c:strCache>
              <c:extLst/>
            </c:strRef>
          </c:cat>
          <c:val>
            <c:numRef>
              <c:f>'[2023-09-11-Auswertung von Umfrage Mitgliederbefragung_Herbstkampagne-2023 (alle Teilnehmer).xlsx]Frage4'!$R$52:$R$60</c:f>
              <c:numCache>
                <c:formatCode>0%</c:formatCode>
                <c:ptCount val="2"/>
                <c:pt idx="0">
                  <c:v>5.2600000000000001E-2</c:v>
                </c:pt>
                <c:pt idx="1">
                  <c:v>5.2600000000000001E-2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B78-482F-81B7-8F8FE002A74B}"/>
            </c:ext>
          </c:extLst>
        </c:ser>
        <c:ser>
          <c:idx val="5"/>
          <c:order val="5"/>
          <c:tx>
            <c:strRef>
              <c:f>'[2023-09-11-Auswertung von Umfrage Mitgliederbefragung_Herbstkampagne-2023 (alle Teilnehmer).xlsx]Frage4'!$S$51</c:f>
              <c:strCache>
                <c:ptCount val="1"/>
                <c:pt idx="0">
                  <c:v>gar nicht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'[2023-09-11-Auswertung von Umfrage Mitgliederbefragung_Herbstkampagne-2023 (alle Teilnehmer).xlsx]Frage4'!$L$52:$L$60</c:f>
              <c:strCache>
                <c:ptCount val="2"/>
                <c:pt idx="0">
                  <c:v>Strengere Kreditvergaberichtlinien</c:v>
                </c:pt>
                <c:pt idx="1">
                  <c:v>Zu viel Bürokratie in Widmungs- und Bauverfahren</c:v>
                </c:pt>
              </c:strCache>
              <c:extLst/>
            </c:strRef>
          </c:cat>
          <c:val>
            <c:numRef>
              <c:f>'[2023-09-11-Auswertung von Umfrage Mitgliederbefragung_Herbstkampagne-2023 (alle Teilnehmer).xlsx]Frage4'!$S$52:$S$60</c:f>
              <c:numCache>
                <c:formatCode>0%</c:formatCode>
                <c:ptCount val="2"/>
                <c:pt idx="0">
                  <c:v>5.2600000000000001E-2</c:v>
                </c:pt>
                <c:pt idx="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B78-482F-81B7-8F8FE002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1160992"/>
        <c:axId val="301158112"/>
      </c:barChart>
      <c:catAx>
        <c:axId val="301160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de-DE"/>
          </a:p>
        </c:txPr>
        <c:crossAx val="301158112"/>
        <c:crosses val="autoZero"/>
        <c:auto val="1"/>
        <c:lblAlgn val="ctr"/>
        <c:lblOffset val="100"/>
        <c:noMultiLvlLbl val="0"/>
      </c:catAx>
      <c:valAx>
        <c:axId val="30115811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de-DE"/>
          </a:p>
        </c:txPr>
        <c:crossAx val="30116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Merriweather Sans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1"/>
          </a:solidFill>
          <a:latin typeface="Merriweather Sans" pitchFamily="2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0.8215</cdr:x>
      <cdr:y>0.88393</cdr:y>
    </cdr:from>
    <cdr:to>
      <cdr:x>0.99484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3814840-B5F8-222D-1901-F34BDA19C6D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89549" y="3625969"/>
          <a:ext cx="1116125" cy="47613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0.77154</cdr:x>
      <cdr:y>0.85691</cdr:y>
    </cdr:from>
    <cdr:to>
      <cdr:x>0.97223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ED62212-3BC4-4AB1-4610-478370C0A04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073764" y="2981862"/>
          <a:ext cx="1059637" cy="49793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463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96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187B5B6-DA6B-A74E-83B5-C33337BDD9F5}"/>
              </a:ext>
            </a:extLst>
          </p:cNvPr>
          <p:cNvSpPr/>
          <p:nvPr userDrawn="1"/>
        </p:nvSpPr>
        <p:spPr>
          <a:xfrm>
            <a:off x="0" y="6479931"/>
            <a:ext cx="12192000" cy="378069"/>
          </a:xfrm>
          <a:prstGeom prst="rect">
            <a:avLst/>
          </a:prstGeom>
          <a:gradFill>
            <a:gsLst>
              <a:gs pos="0">
                <a:srgbClr val="463A86"/>
              </a:gs>
              <a:gs pos="99000">
                <a:srgbClr val="4CA92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47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49DF2-5554-5544-AFEA-053EDBCD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000" y="2322000"/>
            <a:ext cx="10245970" cy="3253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500" b="0" i="0">
                <a:solidFill>
                  <a:srgbClr val="463A86"/>
                </a:solidFill>
                <a:latin typeface="Merriweather Sans Medium" pitchFamily="2" charset="77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AE8FF3-0C6B-E946-A805-7F54799EFF1B}"/>
              </a:ext>
            </a:extLst>
          </p:cNvPr>
          <p:cNvSpPr/>
          <p:nvPr userDrawn="1"/>
        </p:nvSpPr>
        <p:spPr>
          <a:xfrm>
            <a:off x="0" y="6479931"/>
            <a:ext cx="12192000" cy="378069"/>
          </a:xfrm>
          <a:prstGeom prst="rect">
            <a:avLst/>
          </a:prstGeom>
          <a:gradFill>
            <a:gsLst>
              <a:gs pos="0">
                <a:srgbClr val="463A86"/>
              </a:gs>
              <a:gs pos="99000">
                <a:srgbClr val="4CA92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5DCD28-477D-DF4C-A150-5B59211ABE65}"/>
              </a:ext>
            </a:extLst>
          </p:cNvPr>
          <p:cNvSpPr txBox="1"/>
          <p:nvPr userDrawn="1"/>
        </p:nvSpPr>
        <p:spPr>
          <a:xfrm>
            <a:off x="216000" y="6480000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0" i="0" dirty="0" err="1">
                <a:solidFill>
                  <a:schemeClr val="bg1"/>
                </a:solidFill>
                <a:latin typeface="Merriweather Sans" pitchFamily="2" charset="77"/>
              </a:rPr>
              <a:t>voepe.at</a:t>
            </a:r>
            <a:endParaRPr lang="de-DE" sz="1500" b="0" i="0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DB8A43-F598-9C4B-BA7A-4BD50B71020F}"/>
              </a:ext>
            </a:extLst>
          </p:cNvPr>
          <p:cNvCxnSpPr/>
          <p:nvPr userDrawn="1"/>
        </p:nvCxnSpPr>
        <p:spPr>
          <a:xfrm>
            <a:off x="1087200" y="1386000"/>
            <a:ext cx="0" cy="4231341"/>
          </a:xfrm>
          <a:prstGeom prst="line">
            <a:avLst/>
          </a:prstGeom>
          <a:ln w="22225">
            <a:solidFill>
              <a:srgbClr val="463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32E96A5B-8573-B649-B590-B7D1DF29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4000" y="414000"/>
            <a:ext cx="2986306" cy="592284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93793B1-5234-9D4E-91A2-D60BC44B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00" y="931596"/>
            <a:ext cx="7294685" cy="8344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1" i="0">
                <a:solidFill>
                  <a:srgbClr val="463A86"/>
                </a:solidFill>
                <a:latin typeface="Merriweather Sa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99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Pr>
        <a:solidFill>
          <a:srgbClr val="463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49DF2-5554-5544-AFEA-053EDBCD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000" y="2322000"/>
            <a:ext cx="10245970" cy="3253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Merriweather Sans Medium" pitchFamily="2" charset="77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5DCD28-477D-DF4C-A150-5B59211ABE65}"/>
              </a:ext>
            </a:extLst>
          </p:cNvPr>
          <p:cNvSpPr txBox="1"/>
          <p:nvPr userDrawn="1"/>
        </p:nvSpPr>
        <p:spPr>
          <a:xfrm>
            <a:off x="10300279" y="6318417"/>
            <a:ext cx="16300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0" i="0" dirty="0">
                <a:solidFill>
                  <a:schemeClr val="bg1"/>
                </a:solidFill>
                <a:latin typeface="Merriweather Sans" pitchFamily="2" charset="77"/>
              </a:rPr>
              <a:t>www.voepe.at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DB8A43-F598-9C4B-BA7A-4BD50B71020F}"/>
              </a:ext>
            </a:extLst>
          </p:cNvPr>
          <p:cNvCxnSpPr/>
          <p:nvPr userDrawn="1"/>
        </p:nvCxnSpPr>
        <p:spPr>
          <a:xfrm>
            <a:off x="1087200" y="1386000"/>
            <a:ext cx="0" cy="4231341"/>
          </a:xfrm>
          <a:prstGeom prst="line">
            <a:avLst/>
          </a:prstGeom>
          <a:ln w="22225">
            <a:solidFill>
              <a:srgbClr val="4CA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32E96A5B-8573-B649-B590-B7D1DF29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4000" y="416489"/>
            <a:ext cx="2986306" cy="5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7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Pr>
        <a:solidFill>
          <a:srgbClr val="463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49DF2-5554-5544-AFEA-053EDBCD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825" y="1386000"/>
            <a:ext cx="5157740" cy="42313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Merriweather Sans Medium" pitchFamily="2" charset="77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5DCD28-477D-DF4C-A150-5B59211ABE65}"/>
              </a:ext>
            </a:extLst>
          </p:cNvPr>
          <p:cNvSpPr txBox="1"/>
          <p:nvPr userDrawn="1"/>
        </p:nvSpPr>
        <p:spPr>
          <a:xfrm>
            <a:off x="216000" y="6480000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0" i="0" dirty="0" err="1">
                <a:solidFill>
                  <a:schemeClr val="bg1"/>
                </a:solidFill>
                <a:latin typeface="Merriweather Sans" pitchFamily="2" charset="77"/>
              </a:rPr>
              <a:t>voepe.at</a:t>
            </a:r>
            <a:endParaRPr lang="de-DE" sz="1500" b="0" i="0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60DB8A43-F598-9C4B-BA7A-4BD50B71020F}"/>
              </a:ext>
            </a:extLst>
          </p:cNvPr>
          <p:cNvCxnSpPr/>
          <p:nvPr userDrawn="1"/>
        </p:nvCxnSpPr>
        <p:spPr>
          <a:xfrm>
            <a:off x="1087200" y="1386000"/>
            <a:ext cx="0" cy="4231341"/>
          </a:xfrm>
          <a:prstGeom prst="line">
            <a:avLst/>
          </a:prstGeom>
          <a:ln w="22225">
            <a:solidFill>
              <a:srgbClr val="4CA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2E3A5C26-95CD-A746-8FE7-A0E7FF6A7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925"/>
          <a:stretch/>
        </p:blipFill>
        <p:spPr>
          <a:xfrm>
            <a:off x="5449196" y="0"/>
            <a:ext cx="539809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E39C80-A0E5-064C-A858-628256C6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F2FF39-7C2C-8449-A8B0-0E4BD36E9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CD1A3-B69B-4042-A4A0-40F0703DA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7A4B-D0CD-AF42-94B2-70455DF53FC5}" type="datetimeFigureOut">
              <a:rPr lang="de-DE" smtClean="0"/>
              <a:t>13.09.23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2E07CE-7AB6-CC4F-87FB-201EDF0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C3145-D301-AC4F-8381-D6EA5E6B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9037-F07E-2D41-8FD4-569C836C30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3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D76DEB-5F07-0843-BF9B-B6D5FCC3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17" y="2919281"/>
            <a:ext cx="5732584" cy="11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E42E5DC-6CAE-9199-B1A1-0F971AF529E1}"/>
              </a:ext>
            </a:extLst>
          </p:cNvPr>
          <p:cNvSpPr txBox="1"/>
          <p:nvPr/>
        </p:nvSpPr>
        <p:spPr>
          <a:xfrm>
            <a:off x="1950722" y="1265645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erriweather Sans" pitchFamily="2" charset="0"/>
              </a:rPr>
              <a:t>Entwicklung Neubaumarkt, Mehrfamilienhäuser</a:t>
            </a:r>
            <a:br>
              <a:rPr lang="de-DE" dirty="0">
                <a:solidFill>
                  <a:schemeClr val="bg1"/>
                </a:solidFill>
                <a:latin typeface="Merriweather Sans" pitchFamily="2" charset="0"/>
              </a:rPr>
            </a:br>
            <a:r>
              <a:rPr lang="de-DE" sz="1400" dirty="0">
                <a:solidFill>
                  <a:schemeClr val="bg1"/>
                </a:solidFill>
                <a:latin typeface="Merriweather Sans" pitchFamily="2" charset="0"/>
              </a:rPr>
              <a:t>Q: Statistik Austria, WKO/</a:t>
            </a:r>
            <a:r>
              <a:rPr lang="de-DE" sz="1400" dirty="0" err="1">
                <a:solidFill>
                  <a:schemeClr val="bg1"/>
                </a:solidFill>
                <a:latin typeface="Merriweather Sans" pitchFamily="2" charset="0"/>
              </a:rPr>
              <a:t>Exploreal</a:t>
            </a:r>
            <a:endParaRPr lang="de-DE" dirty="0">
              <a:solidFill>
                <a:schemeClr val="bg1"/>
              </a:solidFill>
              <a:latin typeface="Merriweather Sans" pitchFamily="2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AC8349A-1F6F-4F61-A332-CF042F4DB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230542"/>
              </p:ext>
            </p:extLst>
          </p:nvPr>
        </p:nvGraphicFramePr>
        <p:xfrm>
          <a:off x="1844126" y="1743089"/>
          <a:ext cx="7059642" cy="475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50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E42E5DC-6CAE-9199-B1A1-0F971AF529E1}"/>
              </a:ext>
            </a:extLst>
          </p:cNvPr>
          <p:cNvSpPr txBox="1"/>
          <p:nvPr/>
        </p:nvSpPr>
        <p:spPr>
          <a:xfrm>
            <a:off x="1950722" y="1265645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erriweather Sans" pitchFamily="2" charset="0"/>
              </a:rPr>
              <a:t>Veränderung der Arbeitslosen im Vergleich zum Vorjahresmonat</a:t>
            </a:r>
          </a:p>
          <a:p>
            <a:r>
              <a:rPr lang="de-DE" sz="1400" dirty="0">
                <a:solidFill>
                  <a:schemeClr val="bg1"/>
                </a:solidFill>
                <a:latin typeface="Merriweather Sans" pitchFamily="2" charset="0"/>
              </a:rPr>
              <a:t>Quelle: AMS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6BD7380-0BD9-4C69-9484-79E23F5A2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500955"/>
              </p:ext>
            </p:extLst>
          </p:nvPr>
        </p:nvGraphicFramePr>
        <p:xfrm>
          <a:off x="1888067" y="2031062"/>
          <a:ext cx="6155266" cy="434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4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527D-F887-1242-AF6C-746F6C19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VÖPE Mitgliederbefragung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7F08BE4-EE85-CD5E-83FC-1E326B82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000" y="2322000"/>
            <a:ext cx="10245970" cy="3774000"/>
          </a:xfrm>
        </p:spPr>
        <p:txBody>
          <a:bodyPr/>
          <a:lstStyle/>
          <a:p>
            <a:pPr defTabSz="1008000"/>
            <a:r>
              <a:rPr lang="de-AT" sz="2000" b="1" dirty="0">
                <a:latin typeface="Merriweather Sans Light" pitchFamily="2" charset="0"/>
              </a:rPr>
              <a:t>Aktuelle konjunkturelle Aussichten und Herausforderungen </a:t>
            </a:r>
            <a:br>
              <a:rPr lang="de-AT" sz="2000" b="1" dirty="0">
                <a:latin typeface="Merriweather Sans Light" pitchFamily="2" charset="0"/>
              </a:rPr>
            </a:br>
            <a:r>
              <a:rPr lang="de-AT" sz="2000" b="1" dirty="0">
                <a:latin typeface="Merriweather Sans Light" pitchFamily="2" charset="0"/>
              </a:rPr>
              <a:t>der österreichischen Projektentwickler</a:t>
            </a:r>
          </a:p>
          <a:p>
            <a:pPr defTabSz="1008000"/>
            <a:endParaRPr lang="de-AT" sz="2000" dirty="0">
              <a:latin typeface="Merriweather Sans Light" pitchFamily="2" charset="0"/>
            </a:endParaRPr>
          </a:p>
          <a:p>
            <a:pPr marL="342900" indent="-342900" defTabSz="1008000">
              <a:buFont typeface="Arial" panose="020B0604020202020204" pitchFamily="34" charset="0"/>
              <a:buChar char="•"/>
            </a:pPr>
            <a:r>
              <a:rPr lang="de-AT" sz="2000" dirty="0">
                <a:latin typeface="Merriweather Sans Light" pitchFamily="2" charset="0"/>
              </a:rPr>
              <a:t>Durchführung der Mitgliederbefragung von 1. bis 8. September 2023</a:t>
            </a:r>
          </a:p>
          <a:p>
            <a:pPr marL="342900" indent="-342900" defTabSz="1008000">
              <a:buFont typeface="Arial" panose="020B0604020202020204" pitchFamily="34" charset="0"/>
              <a:buChar char="•"/>
            </a:pPr>
            <a:r>
              <a:rPr lang="de-AT" sz="2000" dirty="0">
                <a:latin typeface="Merriweather Sans Light" pitchFamily="2" charset="0"/>
              </a:rPr>
              <a:t>23 Entscheidungsträger in VÖPE-Mitgliedsunternehmen haben daran teilgenommen</a:t>
            </a:r>
          </a:p>
        </p:txBody>
      </p:sp>
    </p:spTree>
    <p:extLst>
      <p:ext uri="{BB962C8B-B14F-4D97-AF65-F5344CB8AC3E}">
        <p14:creationId xmlns:p14="http://schemas.microsoft.com/office/powerpoint/2010/main" val="352422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0000000-0008-0000-0000-00000208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320931"/>
              </p:ext>
            </p:extLst>
          </p:nvPr>
        </p:nvGraphicFramePr>
        <p:xfrm>
          <a:off x="1950722" y="2307771"/>
          <a:ext cx="6548846" cy="364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E42E5DC-6CAE-9199-B1A1-0F971AF529E1}"/>
              </a:ext>
            </a:extLst>
          </p:cNvPr>
          <p:cNvSpPr txBox="1"/>
          <p:nvPr/>
        </p:nvSpPr>
        <p:spPr>
          <a:xfrm>
            <a:off x="1950722" y="1265645"/>
            <a:ext cx="6548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erriweather Sans" pitchFamily="2" charset="0"/>
              </a:rPr>
              <a:t>Beurteilung der aktuellen allgemeinen Marktentwicklung für 2023-2025 bezogen auf die Umsetzung von Projekten und das Investitionsvolumen</a:t>
            </a:r>
            <a:endParaRPr lang="de-AT" dirty="0">
              <a:solidFill>
                <a:schemeClr val="bg1"/>
              </a:solidFill>
              <a:latin typeface="Merriweather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2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E42E5DC-6CAE-9199-B1A1-0F971AF529E1}"/>
              </a:ext>
            </a:extLst>
          </p:cNvPr>
          <p:cNvSpPr txBox="1"/>
          <p:nvPr/>
        </p:nvSpPr>
        <p:spPr>
          <a:xfrm>
            <a:off x="1950722" y="1265645"/>
            <a:ext cx="654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erriweather Sans" pitchFamily="2" charset="0"/>
              </a:rPr>
              <a:t>Die österreichischen Projektentwickler kämpfen aktuell mit folgenden Herausforderungen:</a:t>
            </a:r>
            <a:endParaRPr lang="de-AT" dirty="0">
              <a:solidFill>
                <a:schemeClr val="bg1"/>
              </a:solidFill>
              <a:latin typeface="Merriweather Sans" pitchFamily="2" charset="0"/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6EFE335-F8C3-4692-8A73-EFF8ADAE3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798778"/>
              </p:ext>
            </p:extLst>
          </p:nvPr>
        </p:nvGraphicFramePr>
        <p:xfrm>
          <a:off x="1462351" y="2051484"/>
          <a:ext cx="7037217" cy="428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859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E42E5DC-6CAE-9199-B1A1-0F971AF529E1}"/>
              </a:ext>
            </a:extLst>
          </p:cNvPr>
          <p:cNvSpPr txBox="1"/>
          <p:nvPr/>
        </p:nvSpPr>
        <p:spPr>
          <a:xfrm>
            <a:off x="1950722" y="1265645"/>
            <a:ext cx="654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  <a:latin typeface="Merriweather Sans" pitchFamily="2" charset="0"/>
              </a:rPr>
              <a:t>Die </a:t>
            </a:r>
            <a:r>
              <a:rPr lang="de-AT">
                <a:solidFill>
                  <a:schemeClr val="bg1"/>
                </a:solidFill>
                <a:latin typeface="Merriweather Sans" pitchFamily="2" charset="0"/>
              </a:rPr>
              <a:t>größten Hemmnisse:</a:t>
            </a:r>
            <a:endParaRPr lang="de-AT" dirty="0">
              <a:solidFill>
                <a:schemeClr val="bg1"/>
              </a:solidFill>
              <a:latin typeface="Merriweather Sans" pitchFamily="2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FE2ADC9-522F-4B6D-9AB3-46D390763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152421"/>
              </p:ext>
            </p:extLst>
          </p:nvPr>
        </p:nvGraphicFramePr>
        <p:xfrm>
          <a:off x="1950722" y="2327950"/>
          <a:ext cx="6484618" cy="261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88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D76DEB-5F07-0843-BF9B-B6D5FCC3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17" y="2872409"/>
            <a:ext cx="5732584" cy="117373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AE759B-F870-626F-47FD-24F2A5CCE093}"/>
              </a:ext>
            </a:extLst>
          </p:cNvPr>
          <p:cNvSpPr txBox="1"/>
          <p:nvPr/>
        </p:nvSpPr>
        <p:spPr>
          <a:xfrm>
            <a:off x="3965713" y="4363278"/>
            <a:ext cx="381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Danke für Ihre Aufmerksamkeit! </a:t>
            </a:r>
          </a:p>
        </p:txBody>
      </p:sp>
    </p:spTree>
    <p:extLst>
      <p:ext uri="{BB962C8B-B14F-4D97-AF65-F5344CB8AC3E}">
        <p14:creationId xmlns:p14="http://schemas.microsoft.com/office/powerpoint/2010/main" val="61827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8BDE1AB0CE5F4D8E9D9C54FCA7BEEB" ma:contentTypeVersion="17" ma:contentTypeDescription="Ein neues Dokument erstellen." ma:contentTypeScope="" ma:versionID="f90e0f2a74b1cc306a87bea4de637f6c">
  <xsd:schema xmlns:xsd="http://www.w3.org/2001/XMLSchema" xmlns:xs="http://www.w3.org/2001/XMLSchema" xmlns:p="http://schemas.microsoft.com/office/2006/metadata/properties" xmlns:ns2="e1e8952b-a8b3-4cc3-b549-d00759fc9d64" xmlns:ns3="063e74bd-6aea-497c-b97d-15f86af68ca6" targetNamespace="http://schemas.microsoft.com/office/2006/metadata/properties" ma:root="true" ma:fieldsID="b81a91ff5619078c5cf4cc689bdf6044" ns2:_="" ns3:_="">
    <xsd:import namespace="e1e8952b-a8b3-4cc3-b549-d00759fc9d64"/>
    <xsd:import namespace="063e74bd-6aea-497c-b97d-15f86af68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8952b-a8b3-4cc3-b549-d00759fc9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e5409afa-2b30-4a83-9b03-e3a51de97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e74bd-6aea-497c-b97d-15f86af68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409a6f-4cbb-4531-a775-7f8fa723bc9c}" ma:internalName="TaxCatchAll" ma:showField="CatchAllData" ma:web="063e74bd-6aea-497c-b97d-15f86af68c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e8952b-a8b3-4cc3-b549-d00759fc9d64">
      <Terms xmlns="http://schemas.microsoft.com/office/infopath/2007/PartnerControls"/>
    </lcf76f155ced4ddcb4097134ff3c332f>
    <TaxCatchAll xmlns="063e74bd-6aea-497c-b97d-15f86af68ca6" xsi:nil="true"/>
  </documentManagement>
</p:properties>
</file>

<file path=customXml/itemProps1.xml><?xml version="1.0" encoding="utf-8"?>
<ds:datastoreItem xmlns:ds="http://schemas.openxmlformats.org/officeDocument/2006/customXml" ds:itemID="{0C4BCE8E-6399-47EB-9434-9C7BDC607B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8ED16-EDBF-45C8-9492-51AFB8465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8952b-a8b3-4cc3-b549-d00759fc9d64"/>
    <ds:schemaRef ds:uri="063e74bd-6aea-497c-b97d-15f86af68c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3B5FF6-5DFF-4EED-B697-C95B24018E95}">
  <ds:schemaRefs>
    <ds:schemaRef ds:uri="http://schemas.openxmlformats.org/package/2006/metadata/core-properties"/>
    <ds:schemaRef ds:uri="http://schemas.microsoft.com/office/2006/documentManagement/types"/>
    <ds:schemaRef ds:uri="063e74bd-6aea-497c-b97d-15f86af68ca6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e1e8952b-a8b3-4cc3-b549-d00759fc9d6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Macintosh PowerPoint</Application>
  <PresentationFormat>Breitbild</PresentationFormat>
  <Paragraphs>12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Merriweather Sans</vt:lpstr>
      <vt:lpstr>Merriweather Sans Light</vt:lpstr>
      <vt:lpstr>Merriweather Sans Medium</vt:lpstr>
      <vt:lpstr>Office</vt:lpstr>
      <vt:lpstr>PowerPoint-Präsentation</vt:lpstr>
      <vt:lpstr>PowerPoint-Präsentation</vt:lpstr>
      <vt:lpstr>PowerPoint-Präsentation</vt:lpstr>
      <vt:lpstr>VÖPE Mitgliederbefragung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Petra Roth</cp:lastModifiedBy>
  <cp:revision>24</cp:revision>
  <cp:lastPrinted>2023-09-13T08:10:31Z</cp:lastPrinted>
  <dcterms:created xsi:type="dcterms:W3CDTF">2022-03-03T14:45:47Z</dcterms:created>
  <dcterms:modified xsi:type="dcterms:W3CDTF">2023-09-13T09:40:53Z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0x010100888BDE1AB0CE5F4D8E9D9C54FCA7BEEB</vt:lpwstr>
  </property>
  <property fmtid="{D5CDD505-2E9C-101B-9397-08002B2CF9AE}" pid="3" name="MediaServiceImageTags">
    <vt:lpwstr/>
  </property>
</Properties>
</file>